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62" r:id="rId6"/>
    <p:sldId id="257" r:id="rId7"/>
    <p:sldId id="258" r:id="rId8"/>
    <p:sldId id="261" r:id="rId9"/>
    <p:sldId id="259" r:id="rId10"/>
    <p:sldId id="26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FD14ED-B851-481B-9EC0-941B2A28A541}" v="7" dt="2019-10-30T22:03:45.7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9"/>
    <p:restoredTop sz="94651"/>
  </p:normalViewPr>
  <p:slideViewPr>
    <p:cSldViewPr snapToGrid="0" snapToObjects="1">
      <p:cViewPr varScale="1">
        <p:scale>
          <a:sx n="91" d="100"/>
          <a:sy n="91" d="100"/>
        </p:scale>
        <p:origin x="9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ybal, Victoria" userId="50e6378e-bc8c-4de6-bf79-b0c888806dee" providerId="ADAL" clId="{B2FD14ED-B851-481B-9EC0-941B2A28A541}"/>
    <pc:docChg chg="custSel addSld modSld">
      <pc:chgData name="Roybal, Victoria" userId="50e6378e-bc8c-4de6-bf79-b0c888806dee" providerId="ADAL" clId="{B2FD14ED-B851-481B-9EC0-941B2A28A541}" dt="2019-10-30T22:05:54.539" v="1398" actId="20577"/>
      <pc:docMkLst>
        <pc:docMk/>
      </pc:docMkLst>
      <pc:sldChg chg="addSp delSp modSp add">
        <pc:chgData name="Roybal, Victoria" userId="50e6378e-bc8c-4de6-bf79-b0c888806dee" providerId="ADAL" clId="{B2FD14ED-B851-481B-9EC0-941B2A28A541}" dt="2019-10-30T22:05:54.539" v="1398" actId="20577"/>
        <pc:sldMkLst>
          <pc:docMk/>
          <pc:sldMk cId="4248528446" sldId="262"/>
        </pc:sldMkLst>
        <pc:spChg chg="mod">
          <ac:chgData name="Roybal, Victoria" userId="50e6378e-bc8c-4de6-bf79-b0c888806dee" providerId="ADAL" clId="{B2FD14ED-B851-481B-9EC0-941B2A28A541}" dt="2019-10-30T20:04:16.536" v="25" actId="20577"/>
          <ac:spMkLst>
            <pc:docMk/>
            <pc:sldMk cId="4248528446" sldId="262"/>
            <ac:spMk id="2" creationId="{925A1D59-6BFD-42F1-A46A-23428B580B0B}"/>
          </ac:spMkLst>
        </pc:spChg>
        <pc:spChg chg="add mod">
          <ac:chgData name="Roybal, Victoria" userId="50e6378e-bc8c-4de6-bf79-b0c888806dee" providerId="ADAL" clId="{B2FD14ED-B851-481B-9EC0-941B2A28A541}" dt="2019-10-30T22:05:54.539" v="1398" actId="20577"/>
          <ac:spMkLst>
            <pc:docMk/>
            <pc:sldMk cId="4248528446" sldId="262"/>
            <ac:spMk id="5" creationId="{59FA362E-9486-419B-8A77-FA77E6F10CEB}"/>
          </ac:spMkLst>
        </pc:spChg>
        <pc:graphicFrameChg chg="del mod modGraphic">
          <ac:chgData name="Roybal, Victoria" userId="50e6378e-bc8c-4de6-bf79-b0c888806dee" providerId="ADAL" clId="{B2FD14ED-B851-481B-9EC0-941B2A28A541}" dt="2019-10-30T21:56:35.180" v="138"/>
          <ac:graphicFrameMkLst>
            <pc:docMk/>
            <pc:sldMk cId="4248528446" sldId="262"/>
            <ac:graphicFrameMk id="4" creationId="{C5166085-AC2D-44F2-A9CF-2EBB46C00EB8}"/>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10/30/2019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10/30/2019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10/30/2019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10/30/2019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10/30/2019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10/30/2019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10/30/2019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10/30/2019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8F7F0-0852-B141-BA49-603D692BE8C0}"/>
              </a:ext>
            </a:extLst>
          </p:cNvPr>
          <p:cNvSpPr>
            <a:spLocks noGrp="1"/>
          </p:cNvSpPr>
          <p:nvPr>
            <p:ph type="ctrTitle"/>
          </p:nvPr>
        </p:nvSpPr>
        <p:spPr>
          <a:xfrm>
            <a:off x="810001" y="1449147"/>
            <a:ext cx="10809570" cy="2971051"/>
          </a:xfrm>
        </p:spPr>
        <p:txBody>
          <a:bodyPr/>
          <a:lstStyle/>
          <a:p>
            <a:r>
              <a:rPr lang="en-US" dirty="0"/>
              <a:t>Vaughn SPP Progress Update #2</a:t>
            </a:r>
          </a:p>
        </p:txBody>
      </p:sp>
      <p:sp>
        <p:nvSpPr>
          <p:cNvPr id="3" name="Subtitle 2">
            <a:extLst>
              <a:ext uri="{FF2B5EF4-FFF2-40B4-BE49-F238E27FC236}">
                <a16:creationId xmlns:a16="http://schemas.microsoft.com/office/drawing/2014/main" id="{2D20EEFB-128A-F742-8831-3FD22911962F}"/>
              </a:ext>
            </a:extLst>
          </p:cNvPr>
          <p:cNvSpPr>
            <a:spLocks noGrp="1"/>
          </p:cNvSpPr>
          <p:nvPr>
            <p:ph type="subTitle" idx="1"/>
          </p:nvPr>
        </p:nvSpPr>
        <p:spPr/>
        <p:txBody>
          <a:bodyPr/>
          <a:lstStyle/>
          <a:p>
            <a:r>
              <a:rPr lang="en-US" dirty="0"/>
              <a:t>October 31, 2019</a:t>
            </a:r>
          </a:p>
        </p:txBody>
      </p:sp>
    </p:spTree>
    <p:extLst>
      <p:ext uri="{BB962C8B-B14F-4D97-AF65-F5344CB8AC3E}">
        <p14:creationId xmlns:p14="http://schemas.microsoft.com/office/powerpoint/2010/main" val="1742375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A1D59-6BFD-42F1-A46A-23428B580B0B}"/>
              </a:ext>
            </a:extLst>
          </p:cNvPr>
          <p:cNvSpPr>
            <a:spLocks noGrp="1"/>
          </p:cNvSpPr>
          <p:nvPr>
            <p:ph type="title"/>
          </p:nvPr>
        </p:nvSpPr>
        <p:spPr/>
        <p:txBody>
          <a:bodyPr/>
          <a:lstStyle/>
          <a:p>
            <a:r>
              <a:rPr lang="en-US" dirty="0"/>
              <a:t>Current progress of SPP</a:t>
            </a:r>
          </a:p>
        </p:txBody>
      </p:sp>
      <p:sp>
        <p:nvSpPr>
          <p:cNvPr id="5" name="Content Placeholder 4">
            <a:extLst>
              <a:ext uri="{FF2B5EF4-FFF2-40B4-BE49-F238E27FC236}">
                <a16:creationId xmlns:a16="http://schemas.microsoft.com/office/drawing/2014/main" id="{59FA362E-9486-419B-8A77-FA77E6F10CEB}"/>
              </a:ext>
            </a:extLst>
          </p:cNvPr>
          <p:cNvSpPr>
            <a:spLocks noGrp="1"/>
          </p:cNvSpPr>
          <p:nvPr>
            <p:ph idx="1"/>
          </p:nvPr>
        </p:nvSpPr>
        <p:spPr/>
        <p:txBody>
          <a:bodyPr/>
          <a:lstStyle/>
          <a:p>
            <a:r>
              <a:rPr lang="en-US" dirty="0"/>
              <a:t>Fall 2019 MAP data indicate that 7</a:t>
            </a:r>
            <a:r>
              <a:rPr lang="en-US" baseline="30000" dirty="0"/>
              <a:t>th</a:t>
            </a:r>
            <a:r>
              <a:rPr lang="en-US" dirty="0"/>
              <a:t> grade students exceeded projected growth in reading, with 27% of students above the 60</a:t>
            </a:r>
            <a:r>
              <a:rPr lang="en-US" baseline="30000" dirty="0"/>
              <a:t>th</a:t>
            </a:r>
            <a:r>
              <a:rPr lang="en-US" dirty="0"/>
              <a:t> percentile.  8</a:t>
            </a:r>
            <a:r>
              <a:rPr lang="en-US" baseline="30000" dirty="0"/>
              <a:t>th</a:t>
            </a:r>
            <a:r>
              <a:rPr lang="en-US" dirty="0"/>
              <a:t> grade students met projected growth, with 24% of students above the 60</a:t>
            </a:r>
            <a:r>
              <a:rPr lang="en-US" baseline="30000" dirty="0"/>
              <a:t>th  </a:t>
            </a:r>
            <a:r>
              <a:rPr lang="en-US" dirty="0"/>
              <a:t>percentile.  7</a:t>
            </a:r>
            <a:r>
              <a:rPr lang="en-US" baseline="30000" dirty="0"/>
              <a:t>th</a:t>
            </a:r>
            <a:r>
              <a:rPr lang="en-US" dirty="0"/>
              <a:t> grade students exceeded projected growth in math, with 21% of students above the 60</a:t>
            </a:r>
            <a:r>
              <a:rPr lang="en-US" baseline="30000" dirty="0"/>
              <a:t>th  </a:t>
            </a:r>
            <a:r>
              <a:rPr lang="en-US" dirty="0"/>
              <a:t>percentile, and 8</a:t>
            </a:r>
            <a:r>
              <a:rPr lang="en-US" baseline="30000" dirty="0"/>
              <a:t>th</a:t>
            </a:r>
            <a:r>
              <a:rPr lang="en-US" dirty="0"/>
              <a:t> grade students did not meet projected growth, with 18% of students above the 60</a:t>
            </a:r>
            <a:r>
              <a:rPr lang="en-US" baseline="30000" dirty="0"/>
              <a:t>th</a:t>
            </a:r>
            <a:r>
              <a:rPr lang="en-US" dirty="0"/>
              <a:t> percentile.  Students continue to grow in reading, and show some growth in 7</a:t>
            </a:r>
            <a:r>
              <a:rPr lang="en-US" baseline="30000" dirty="0"/>
              <a:t>th</a:t>
            </a:r>
            <a:r>
              <a:rPr lang="en-US" dirty="0"/>
              <a:t> grade math</a:t>
            </a:r>
            <a:r>
              <a:rPr lang="en-US"/>
              <a:t>.  </a:t>
            </a:r>
            <a:endParaRPr lang="en-US" dirty="0"/>
          </a:p>
        </p:txBody>
      </p:sp>
    </p:spTree>
    <p:extLst>
      <p:ext uri="{BB962C8B-B14F-4D97-AF65-F5344CB8AC3E}">
        <p14:creationId xmlns:p14="http://schemas.microsoft.com/office/powerpoint/2010/main" val="4248528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6CF7F-3703-5F4B-AE63-6679695FA19A}"/>
              </a:ext>
            </a:extLst>
          </p:cNvPr>
          <p:cNvSpPr>
            <a:spLocks noGrp="1"/>
          </p:cNvSpPr>
          <p:nvPr>
            <p:ph type="title"/>
          </p:nvPr>
        </p:nvSpPr>
        <p:spPr/>
        <p:txBody>
          <a:bodyPr/>
          <a:lstStyle/>
          <a:p>
            <a:pPr algn="ctr"/>
            <a:r>
              <a:rPr lang="en-US" dirty="0"/>
              <a:t>Professional Development</a:t>
            </a:r>
          </a:p>
        </p:txBody>
      </p:sp>
      <p:graphicFrame>
        <p:nvGraphicFramePr>
          <p:cNvPr id="4" name="Content Placeholder 3">
            <a:extLst>
              <a:ext uri="{FF2B5EF4-FFF2-40B4-BE49-F238E27FC236}">
                <a16:creationId xmlns:a16="http://schemas.microsoft.com/office/drawing/2014/main" id="{3DF941E7-220E-2D42-B57D-CCC934A5C217}"/>
              </a:ext>
            </a:extLst>
          </p:cNvPr>
          <p:cNvGraphicFramePr>
            <a:graphicFrameLocks noGrp="1"/>
          </p:cNvGraphicFramePr>
          <p:nvPr>
            <p:ph idx="1"/>
            <p:extLst>
              <p:ext uri="{D42A27DB-BD31-4B8C-83A1-F6EECF244321}">
                <p14:modId xmlns:p14="http://schemas.microsoft.com/office/powerpoint/2010/main" val="874307248"/>
              </p:ext>
            </p:extLst>
          </p:nvPr>
        </p:nvGraphicFramePr>
        <p:xfrm>
          <a:off x="819150" y="2222500"/>
          <a:ext cx="10553700" cy="4302760"/>
        </p:xfrm>
        <a:graphic>
          <a:graphicData uri="http://schemas.openxmlformats.org/drawingml/2006/table">
            <a:tbl>
              <a:tblPr firstRow="1" bandRow="1">
                <a:tableStyleId>{5C22544A-7EE6-4342-B048-85BDC9FD1C3A}</a:tableStyleId>
              </a:tblPr>
              <a:tblGrid>
                <a:gridCol w="3429465">
                  <a:extLst>
                    <a:ext uri="{9D8B030D-6E8A-4147-A177-3AD203B41FA5}">
                      <a16:colId xmlns:a16="http://schemas.microsoft.com/office/drawing/2014/main" val="546889231"/>
                    </a:ext>
                  </a:extLst>
                </a:gridCol>
                <a:gridCol w="3606335">
                  <a:extLst>
                    <a:ext uri="{9D8B030D-6E8A-4147-A177-3AD203B41FA5}">
                      <a16:colId xmlns:a16="http://schemas.microsoft.com/office/drawing/2014/main" val="2264930992"/>
                    </a:ext>
                  </a:extLst>
                </a:gridCol>
                <a:gridCol w="3517900">
                  <a:extLst>
                    <a:ext uri="{9D8B030D-6E8A-4147-A177-3AD203B41FA5}">
                      <a16:colId xmlns:a16="http://schemas.microsoft.com/office/drawing/2014/main" val="723179300"/>
                    </a:ext>
                  </a:extLst>
                </a:gridCol>
              </a:tblGrid>
              <a:tr h="370840">
                <a:tc>
                  <a:txBody>
                    <a:bodyPr/>
                    <a:lstStyle/>
                    <a:p>
                      <a:pPr algn="ctr"/>
                      <a:r>
                        <a:rPr lang="en-US" dirty="0"/>
                        <a:t>Progress</a:t>
                      </a:r>
                    </a:p>
                  </a:txBody>
                  <a:tcPr/>
                </a:tc>
                <a:tc>
                  <a:txBody>
                    <a:bodyPr/>
                    <a:lstStyle/>
                    <a:p>
                      <a:pPr algn="ctr"/>
                      <a:r>
                        <a:rPr lang="en-US" dirty="0"/>
                        <a:t>Barriers</a:t>
                      </a:r>
                    </a:p>
                  </a:txBody>
                  <a:tcPr/>
                </a:tc>
                <a:tc>
                  <a:txBody>
                    <a:bodyPr/>
                    <a:lstStyle/>
                    <a:p>
                      <a:pPr algn="ctr"/>
                      <a:r>
                        <a:rPr lang="en-US" dirty="0"/>
                        <a:t>Next Steps</a:t>
                      </a:r>
                    </a:p>
                  </a:txBody>
                  <a:tcPr/>
                </a:tc>
                <a:extLst>
                  <a:ext uri="{0D108BD9-81ED-4DB2-BD59-A6C34878D82A}">
                    <a16:rowId xmlns:a16="http://schemas.microsoft.com/office/drawing/2014/main" val="3681913996"/>
                  </a:ext>
                </a:extLst>
              </a:tr>
              <a:tr h="370840">
                <a:tc>
                  <a:txBody>
                    <a:bodyPr/>
                    <a:lstStyle/>
                    <a:p>
                      <a:pPr marL="285750" indent="-285750">
                        <a:buFont typeface="Arial" panose="020B0604020202020204" pitchFamily="34" charset="0"/>
                        <a:buChar char="•"/>
                      </a:pPr>
                      <a:r>
                        <a:rPr lang="en-US" dirty="0"/>
                        <a:t>We have conducted professional development with the whole staff on the development of Content and Language Objectives, the delivery of the International Baccalaureate Middle Years </a:t>
                      </a:r>
                      <a:r>
                        <a:rPr lang="en-US" dirty="0" err="1"/>
                        <a:t>Progamme</a:t>
                      </a:r>
                      <a:r>
                        <a:rPr lang="en-US" dirty="0"/>
                        <a:t> (IBMYP), use of digital tools for learning.</a:t>
                      </a:r>
                    </a:p>
                    <a:p>
                      <a:pPr marL="285750" indent="-285750">
                        <a:buFont typeface="Arial" panose="020B0604020202020204" pitchFamily="34" charset="0"/>
                        <a:buChar char="•"/>
                      </a:pPr>
                      <a:r>
                        <a:rPr lang="en-US" dirty="0"/>
                        <a:t>We conduct walkthroughs biweekly</a:t>
                      </a:r>
                    </a:p>
                  </a:txBody>
                  <a:tcPr/>
                </a:tc>
                <a:tc>
                  <a:txBody>
                    <a:bodyPr/>
                    <a:lstStyle/>
                    <a:p>
                      <a:r>
                        <a:rPr lang="en-US" dirty="0"/>
                        <a:t>We have over 20 new staff members and it can be overwhelming to them to be trained on IBMYP, technology, and EL strategies all at once, so we are ensuring that are intentional about the pace of delivery of professional development.   </a:t>
                      </a:r>
                    </a:p>
                  </a:txBody>
                  <a:tcPr/>
                </a:tc>
                <a:tc>
                  <a:txBody>
                    <a:bodyPr/>
                    <a:lstStyle/>
                    <a:p>
                      <a:pPr marL="285750" indent="-285750">
                        <a:buFont typeface="Arial" panose="020B0604020202020204" pitchFamily="34" charset="0"/>
                        <a:buChar char="•"/>
                      </a:pPr>
                      <a:r>
                        <a:rPr lang="en-US" dirty="0"/>
                        <a:t>Continue with our monthly prep period trainings and monthly EL, IBMYP, and tech  trainings on the first and third Wednesday of each month.</a:t>
                      </a:r>
                    </a:p>
                    <a:p>
                      <a:pPr marL="285750" indent="-285750">
                        <a:buFont typeface="Arial" panose="020B0604020202020204" pitchFamily="34" charset="0"/>
                        <a:buChar char="•"/>
                      </a:pPr>
                      <a:r>
                        <a:rPr lang="en-US" dirty="0"/>
                        <a:t>Conduct regular walkthroughs to ensure application of learning by teachers. </a:t>
                      </a:r>
                    </a:p>
                    <a:p>
                      <a:pPr marL="285750" indent="-285750">
                        <a:buFont typeface="Arial" panose="020B0604020202020204" pitchFamily="34" charset="0"/>
                        <a:buChar char="•"/>
                      </a:pPr>
                      <a:r>
                        <a:rPr lang="en-US" dirty="0"/>
                        <a:t>The principal meets biweekly with new staff</a:t>
                      </a:r>
                    </a:p>
                    <a:p>
                      <a:pPr marL="285750" indent="-285750">
                        <a:buFont typeface="Arial" panose="020B0604020202020204" pitchFamily="34" charset="0"/>
                        <a:buChar char="•"/>
                      </a:pPr>
                      <a:r>
                        <a:rPr lang="en-US" dirty="0"/>
                        <a:t>New staff attend mentoring classes</a:t>
                      </a:r>
                    </a:p>
                  </a:txBody>
                  <a:tcPr/>
                </a:tc>
                <a:extLst>
                  <a:ext uri="{0D108BD9-81ED-4DB2-BD59-A6C34878D82A}">
                    <a16:rowId xmlns:a16="http://schemas.microsoft.com/office/drawing/2014/main" val="2421413930"/>
                  </a:ext>
                </a:extLst>
              </a:tr>
            </a:tbl>
          </a:graphicData>
        </a:graphic>
      </p:graphicFrame>
    </p:spTree>
    <p:extLst>
      <p:ext uri="{BB962C8B-B14F-4D97-AF65-F5344CB8AC3E}">
        <p14:creationId xmlns:p14="http://schemas.microsoft.com/office/powerpoint/2010/main" val="3456088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6CF7F-3703-5F4B-AE63-6679695FA19A}"/>
              </a:ext>
            </a:extLst>
          </p:cNvPr>
          <p:cNvSpPr>
            <a:spLocks noGrp="1"/>
          </p:cNvSpPr>
          <p:nvPr>
            <p:ph type="title"/>
          </p:nvPr>
        </p:nvSpPr>
        <p:spPr/>
        <p:txBody>
          <a:bodyPr/>
          <a:lstStyle/>
          <a:p>
            <a:pPr algn="ctr"/>
            <a:r>
              <a:rPr lang="en-US" dirty="0"/>
              <a:t>Family Engagement</a:t>
            </a:r>
          </a:p>
        </p:txBody>
      </p:sp>
      <p:graphicFrame>
        <p:nvGraphicFramePr>
          <p:cNvPr id="4" name="Content Placeholder 3">
            <a:extLst>
              <a:ext uri="{FF2B5EF4-FFF2-40B4-BE49-F238E27FC236}">
                <a16:creationId xmlns:a16="http://schemas.microsoft.com/office/drawing/2014/main" id="{3DF941E7-220E-2D42-B57D-CCC934A5C217}"/>
              </a:ext>
            </a:extLst>
          </p:cNvPr>
          <p:cNvGraphicFramePr>
            <a:graphicFrameLocks noGrp="1"/>
          </p:cNvGraphicFramePr>
          <p:nvPr>
            <p:ph idx="1"/>
            <p:extLst>
              <p:ext uri="{D42A27DB-BD31-4B8C-83A1-F6EECF244321}">
                <p14:modId xmlns:p14="http://schemas.microsoft.com/office/powerpoint/2010/main" val="719868819"/>
              </p:ext>
            </p:extLst>
          </p:nvPr>
        </p:nvGraphicFramePr>
        <p:xfrm>
          <a:off x="828298" y="1754149"/>
          <a:ext cx="10553700" cy="4851400"/>
        </p:xfrm>
        <a:graphic>
          <a:graphicData uri="http://schemas.openxmlformats.org/drawingml/2006/table">
            <a:tbl>
              <a:tblPr firstRow="1" bandRow="1">
                <a:tableStyleId>{5C22544A-7EE6-4342-B048-85BDC9FD1C3A}</a:tableStyleId>
              </a:tblPr>
              <a:tblGrid>
                <a:gridCol w="3517900">
                  <a:extLst>
                    <a:ext uri="{9D8B030D-6E8A-4147-A177-3AD203B41FA5}">
                      <a16:colId xmlns:a16="http://schemas.microsoft.com/office/drawing/2014/main" val="546889231"/>
                    </a:ext>
                  </a:extLst>
                </a:gridCol>
                <a:gridCol w="3517900">
                  <a:extLst>
                    <a:ext uri="{9D8B030D-6E8A-4147-A177-3AD203B41FA5}">
                      <a16:colId xmlns:a16="http://schemas.microsoft.com/office/drawing/2014/main" val="2264930992"/>
                    </a:ext>
                  </a:extLst>
                </a:gridCol>
                <a:gridCol w="3517900">
                  <a:extLst>
                    <a:ext uri="{9D8B030D-6E8A-4147-A177-3AD203B41FA5}">
                      <a16:colId xmlns:a16="http://schemas.microsoft.com/office/drawing/2014/main" val="723179300"/>
                    </a:ext>
                  </a:extLst>
                </a:gridCol>
              </a:tblGrid>
              <a:tr h="370840">
                <a:tc>
                  <a:txBody>
                    <a:bodyPr/>
                    <a:lstStyle/>
                    <a:p>
                      <a:pPr algn="ctr"/>
                      <a:r>
                        <a:rPr lang="en-US" dirty="0"/>
                        <a:t>Progress</a:t>
                      </a:r>
                    </a:p>
                  </a:txBody>
                  <a:tcPr/>
                </a:tc>
                <a:tc>
                  <a:txBody>
                    <a:bodyPr/>
                    <a:lstStyle/>
                    <a:p>
                      <a:pPr algn="ctr"/>
                      <a:r>
                        <a:rPr lang="en-US" dirty="0"/>
                        <a:t>Barriers</a:t>
                      </a:r>
                    </a:p>
                  </a:txBody>
                  <a:tcPr/>
                </a:tc>
                <a:tc>
                  <a:txBody>
                    <a:bodyPr/>
                    <a:lstStyle/>
                    <a:p>
                      <a:pPr algn="ctr"/>
                      <a:r>
                        <a:rPr lang="en-US" dirty="0"/>
                        <a:t>Next Steps</a:t>
                      </a:r>
                    </a:p>
                  </a:txBody>
                  <a:tcPr/>
                </a:tc>
                <a:extLst>
                  <a:ext uri="{0D108BD9-81ED-4DB2-BD59-A6C34878D82A}">
                    <a16:rowId xmlns:a16="http://schemas.microsoft.com/office/drawing/2014/main" val="3681913996"/>
                  </a:ext>
                </a:extLst>
              </a:tr>
              <a:tr h="370840">
                <a:tc>
                  <a:txBody>
                    <a:bodyPr/>
                    <a:lstStyle/>
                    <a:p>
                      <a:pPr marL="285750" indent="-285750">
                        <a:buFont typeface="Arial" panose="020B0604020202020204" pitchFamily="34" charset="0"/>
                        <a:buChar char="•"/>
                      </a:pPr>
                      <a:r>
                        <a:rPr lang="en-US" sz="1600" dirty="0"/>
                        <a:t>98% of parents/guardians attended orientation and checked out laptops for students in August and September</a:t>
                      </a:r>
                    </a:p>
                    <a:p>
                      <a:pPr marL="285750" indent="-285750">
                        <a:buFont typeface="Arial" panose="020B0604020202020204" pitchFamily="34" charset="0"/>
                        <a:buChar char="•"/>
                      </a:pPr>
                      <a:r>
                        <a:rPr lang="en-US" sz="1600" dirty="0"/>
                        <a:t>Back to School BBQ was held Wed, Aug 7 and Open House was held Thurs, Sept 5.  Both events were extremely well attended</a:t>
                      </a:r>
                    </a:p>
                    <a:p>
                      <a:pPr marL="285750" indent="-285750">
                        <a:buFont typeface="Arial" panose="020B0604020202020204" pitchFamily="34" charset="0"/>
                        <a:buChar char="•"/>
                      </a:pPr>
                      <a:r>
                        <a:rPr lang="en-US" sz="1600" dirty="0"/>
                        <a:t>Data and IB informational event was held Sept 18</a:t>
                      </a:r>
                    </a:p>
                    <a:p>
                      <a:pPr marL="285750" indent="-285750">
                        <a:buFont typeface="Arial" panose="020B0604020202020204" pitchFamily="34" charset="0"/>
                        <a:buChar char="•"/>
                      </a:pPr>
                      <a:r>
                        <a:rPr lang="en-US" sz="1600" dirty="0"/>
                        <a:t>Monthly 2</a:t>
                      </a:r>
                      <a:r>
                        <a:rPr lang="en-US" sz="1600" baseline="30000" dirty="0"/>
                        <a:t>nd</a:t>
                      </a:r>
                      <a:r>
                        <a:rPr lang="en-US" sz="1600" dirty="0"/>
                        <a:t> cup of Coffee events have included meetings with admin and training on use of Infinite Campus and turnout was better than expected</a:t>
                      </a:r>
                    </a:p>
                  </a:txBody>
                  <a:tcPr/>
                </a:tc>
                <a:tc>
                  <a:txBody>
                    <a:bodyPr/>
                    <a:lstStyle/>
                    <a:p>
                      <a:pPr marL="285750" indent="-285750">
                        <a:buFont typeface="Arial" panose="020B0604020202020204" pitchFamily="34" charset="0"/>
                        <a:buChar char="•"/>
                      </a:pPr>
                      <a:r>
                        <a:rPr lang="en-US" dirty="0"/>
                        <a:t>Challenges with sufficient staffing to support on-site orientations for all parents. </a:t>
                      </a:r>
                    </a:p>
                    <a:p>
                      <a:pPr marL="285750" indent="-285750">
                        <a:buFont typeface="Arial" panose="020B0604020202020204" pitchFamily="34" charset="0"/>
                        <a:buChar char="•"/>
                      </a:pPr>
                      <a:r>
                        <a:rPr lang="en-US" dirty="0"/>
                        <a:t>Attendance for data night was lower than expected </a:t>
                      </a:r>
                    </a:p>
                  </a:txBody>
                  <a:tcPr/>
                </a:tc>
                <a:tc>
                  <a:txBody>
                    <a:bodyPr/>
                    <a:lstStyle/>
                    <a:p>
                      <a:pPr marL="285750" indent="-285750">
                        <a:buFont typeface="Arial" panose="020B0604020202020204" pitchFamily="34" charset="0"/>
                        <a:buChar char="•"/>
                      </a:pPr>
                      <a:r>
                        <a:rPr lang="en-US" dirty="0"/>
                        <a:t>Continue to plan events with FACE, 21</a:t>
                      </a:r>
                      <a:r>
                        <a:rPr lang="en-US" baseline="30000" dirty="0"/>
                        <a:t>st</a:t>
                      </a:r>
                      <a:r>
                        <a:rPr lang="en-US" dirty="0"/>
                        <a:t> CCLC coordinator, and counseling staff</a:t>
                      </a:r>
                    </a:p>
                  </a:txBody>
                  <a:tcPr/>
                </a:tc>
                <a:extLst>
                  <a:ext uri="{0D108BD9-81ED-4DB2-BD59-A6C34878D82A}">
                    <a16:rowId xmlns:a16="http://schemas.microsoft.com/office/drawing/2014/main" val="2421413930"/>
                  </a:ext>
                </a:extLst>
              </a:tr>
            </a:tbl>
          </a:graphicData>
        </a:graphic>
      </p:graphicFrame>
    </p:spTree>
    <p:extLst>
      <p:ext uri="{BB962C8B-B14F-4D97-AF65-F5344CB8AC3E}">
        <p14:creationId xmlns:p14="http://schemas.microsoft.com/office/powerpoint/2010/main" val="714616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6CF7F-3703-5F4B-AE63-6679695FA19A}"/>
              </a:ext>
            </a:extLst>
          </p:cNvPr>
          <p:cNvSpPr>
            <a:spLocks noGrp="1"/>
          </p:cNvSpPr>
          <p:nvPr>
            <p:ph type="title"/>
          </p:nvPr>
        </p:nvSpPr>
        <p:spPr/>
        <p:txBody>
          <a:bodyPr/>
          <a:lstStyle/>
          <a:p>
            <a:pPr algn="ctr"/>
            <a:r>
              <a:rPr lang="en-US" dirty="0"/>
              <a:t>Family Engagement</a:t>
            </a:r>
          </a:p>
        </p:txBody>
      </p:sp>
      <p:graphicFrame>
        <p:nvGraphicFramePr>
          <p:cNvPr id="4" name="Content Placeholder 3">
            <a:extLst>
              <a:ext uri="{FF2B5EF4-FFF2-40B4-BE49-F238E27FC236}">
                <a16:creationId xmlns:a16="http://schemas.microsoft.com/office/drawing/2014/main" id="{3DF941E7-220E-2D42-B57D-CCC934A5C217}"/>
              </a:ext>
            </a:extLst>
          </p:cNvPr>
          <p:cNvGraphicFramePr>
            <a:graphicFrameLocks noGrp="1"/>
          </p:cNvGraphicFramePr>
          <p:nvPr>
            <p:ph idx="1"/>
            <p:extLst>
              <p:ext uri="{D42A27DB-BD31-4B8C-83A1-F6EECF244321}">
                <p14:modId xmlns:p14="http://schemas.microsoft.com/office/powerpoint/2010/main" val="3730642522"/>
              </p:ext>
            </p:extLst>
          </p:nvPr>
        </p:nvGraphicFramePr>
        <p:xfrm>
          <a:off x="828298" y="1754149"/>
          <a:ext cx="10553700" cy="4119880"/>
        </p:xfrm>
        <a:graphic>
          <a:graphicData uri="http://schemas.openxmlformats.org/drawingml/2006/table">
            <a:tbl>
              <a:tblPr firstRow="1" bandRow="1">
                <a:tableStyleId>{5C22544A-7EE6-4342-B048-85BDC9FD1C3A}</a:tableStyleId>
              </a:tblPr>
              <a:tblGrid>
                <a:gridCol w="3517900">
                  <a:extLst>
                    <a:ext uri="{9D8B030D-6E8A-4147-A177-3AD203B41FA5}">
                      <a16:colId xmlns:a16="http://schemas.microsoft.com/office/drawing/2014/main" val="546889231"/>
                    </a:ext>
                  </a:extLst>
                </a:gridCol>
                <a:gridCol w="3517900">
                  <a:extLst>
                    <a:ext uri="{9D8B030D-6E8A-4147-A177-3AD203B41FA5}">
                      <a16:colId xmlns:a16="http://schemas.microsoft.com/office/drawing/2014/main" val="2264930992"/>
                    </a:ext>
                  </a:extLst>
                </a:gridCol>
                <a:gridCol w="3517900">
                  <a:extLst>
                    <a:ext uri="{9D8B030D-6E8A-4147-A177-3AD203B41FA5}">
                      <a16:colId xmlns:a16="http://schemas.microsoft.com/office/drawing/2014/main" val="723179300"/>
                    </a:ext>
                  </a:extLst>
                </a:gridCol>
              </a:tblGrid>
              <a:tr h="370840">
                <a:tc>
                  <a:txBody>
                    <a:bodyPr/>
                    <a:lstStyle/>
                    <a:p>
                      <a:pPr algn="ctr"/>
                      <a:r>
                        <a:rPr lang="en-US" dirty="0"/>
                        <a:t>Progress</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3681913996"/>
                  </a:ext>
                </a:extLst>
              </a:tr>
              <a:tr h="370840">
                <a:tc>
                  <a:txBody>
                    <a:bodyPr/>
                    <a:lstStyle/>
                    <a:p>
                      <a:pPr marL="285750" indent="-285750">
                        <a:buFont typeface="Arial" panose="020B0604020202020204" pitchFamily="34" charset="0"/>
                        <a:buChar char="•"/>
                      </a:pPr>
                      <a:r>
                        <a:rPr lang="en-US" sz="1600" dirty="0"/>
                        <a:t>Monthly 2</a:t>
                      </a:r>
                      <a:r>
                        <a:rPr lang="en-US" sz="1600" baseline="30000" dirty="0"/>
                        <a:t>nd</a:t>
                      </a:r>
                      <a:r>
                        <a:rPr lang="en-US" sz="1600" dirty="0"/>
                        <a:t> cup of Coffee events have included meetings with admin and training on use of Infinite Campus and turnout was better than expected</a:t>
                      </a:r>
                    </a:p>
                    <a:p>
                      <a:pPr marL="285750" indent="-285750">
                        <a:buFont typeface="Arial" panose="020B0604020202020204" pitchFamily="34" charset="0"/>
                        <a:buChar char="•"/>
                      </a:pPr>
                      <a:r>
                        <a:rPr lang="en-US" sz="1600" dirty="0"/>
                        <a:t>Counseling Advisory meeting with families and stakeholders held Oct 24</a:t>
                      </a:r>
                    </a:p>
                    <a:p>
                      <a:pPr marL="285750" indent="-285750">
                        <a:buFont typeface="Arial" panose="020B0604020202020204" pitchFamily="34" charset="0"/>
                        <a:buChar char="•"/>
                      </a:pPr>
                      <a:r>
                        <a:rPr lang="en-US" sz="1600" dirty="0"/>
                        <a:t>Office was reorganized to be open and welcoming to all visitors.  Office staff trained in providing excellent customer service. </a:t>
                      </a:r>
                    </a:p>
                    <a:p>
                      <a:pPr marL="285750" indent="-285750">
                        <a:buFont typeface="Arial" panose="020B0604020202020204" pitchFamily="34" charset="0"/>
                        <a:buChar char="•"/>
                      </a:pPr>
                      <a:endParaRPr lang="en-US" sz="1600" dirty="0"/>
                    </a:p>
                  </a:txBody>
                  <a:tcPr/>
                </a:tc>
                <a:tc>
                  <a:txBody>
                    <a:bodyPr/>
                    <a:lstStyle/>
                    <a:p>
                      <a:pPr marL="285750" indent="-285750">
                        <a:buFont typeface="Arial" panose="020B0604020202020204" pitchFamily="34" charset="0"/>
                        <a:buChar char="•"/>
                      </a:pPr>
                      <a:r>
                        <a:rPr lang="en-US" dirty="0"/>
                        <a:t>Comfortable, inviting meeting space for 2</a:t>
                      </a:r>
                      <a:r>
                        <a:rPr lang="en-US" baseline="30000" dirty="0"/>
                        <a:t>nd</a:t>
                      </a:r>
                      <a:r>
                        <a:rPr lang="en-US" dirty="0"/>
                        <a:t> cup of coffee</a:t>
                      </a:r>
                    </a:p>
                    <a:p>
                      <a:pPr marL="285750" indent="-285750">
                        <a:buFont typeface="Arial" panose="020B0604020202020204" pitchFamily="34" charset="0"/>
                        <a:buChar char="•"/>
                      </a:pPr>
                      <a:r>
                        <a:rPr lang="en-US" dirty="0"/>
                        <a:t>Identifying time of day that best supports family engagement</a:t>
                      </a:r>
                    </a:p>
                  </a:txBody>
                  <a:tcPr/>
                </a:tc>
                <a:tc>
                  <a:txBody>
                    <a:bodyPr/>
                    <a:lstStyle/>
                    <a:p>
                      <a:pPr marL="285750" indent="-285750">
                        <a:buFont typeface="Arial" panose="020B0604020202020204" pitchFamily="34" charset="0"/>
                        <a:buChar char="•"/>
                      </a:pPr>
                      <a:r>
                        <a:rPr lang="en-US" dirty="0"/>
                        <a:t>Continue to plan interactive events for families</a:t>
                      </a:r>
                    </a:p>
                    <a:p>
                      <a:pPr marL="285750" indent="-285750">
                        <a:buFont typeface="Arial" panose="020B0604020202020204" pitchFamily="34" charset="0"/>
                        <a:buChar char="•"/>
                      </a:pPr>
                      <a:r>
                        <a:rPr lang="en-US" dirty="0"/>
                        <a:t>Train new teachers for Home Visit program</a:t>
                      </a:r>
                    </a:p>
                  </a:txBody>
                  <a:tcPr/>
                </a:tc>
                <a:extLst>
                  <a:ext uri="{0D108BD9-81ED-4DB2-BD59-A6C34878D82A}">
                    <a16:rowId xmlns:a16="http://schemas.microsoft.com/office/drawing/2014/main" val="2421413930"/>
                  </a:ext>
                </a:extLst>
              </a:tr>
            </a:tbl>
          </a:graphicData>
        </a:graphic>
      </p:graphicFrame>
    </p:spTree>
    <p:extLst>
      <p:ext uri="{BB962C8B-B14F-4D97-AF65-F5344CB8AC3E}">
        <p14:creationId xmlns:p14="http://schemas.microsoft.com/office/powerpoint/2010/main" val="3608489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6CF7F-3703-5F4B-AE63-6679695FA19A}"/>
              </a:ext>
            </a:extLst>
          </p:cNvPr>
          <p:cNvSpPr>
            <a:spLocks noGrp="1"/>
          </p:cNvSpPr>
          <p:nvPr>
            <p:ph type="title"/>
          </p:nvPr>
        </p:nvSpPr>
        <p:spPr/>
        <p:txBody>
          <a:bodyPr/>
          <a:lstStyle/>
          <a:p>
            <a:pPr algn="ctr"/>
            <a:r>
              <a:rPr lang="en-US" dirty="0"/>
              <a:t>Curriculum, Instruction, and Assessment</a:t>
            </a:r>
          </a:p>
        </p:txBody>
      </p:sp>
      <p:graphicFrame>
        <p:nvGraphicFramePr>
          <p:cNvPr id="4" name="Content Placeholder 3">
            <a:extLst>
              <a:ext uri="{FF2B5EF4-FFF2-40B4-BE49-F238E27FC236}">
                <a16:creationId xmlns:a16="http://schemas.microsoft.com/office/drawing/2014/main" id="{3DF941E7-220E-2D42-B57D-CCC934A5C217}"/>
              </a:ext>
            </a:extLst>
          </p:cNvPr>
          <p:cNvGraphicFramePr>
            <a:graphicFrameLocks noGrp="1"/>
          </p:cNvGraphicFramePr>
          <p:nvPr>
            <p:ph idx="1"/>
            <p:extLst>
              <p:ext uri="{D42A27DB-BD31-4B8C-83A1-F6EECF244321}">
                <p14:modId xmlns:p14="http://schemas.microsoft.com/office/powerpoint/2010/main" val="3744803356"/>
              </p:ext>
            </p:extLst>
          </p:nvPr>
        </p:nvGraphicFramePr>
        <p:xfrm>
          <a:off x="819150" y="2222500"/>
          <a:ext cx="10553700" cy="4028440"/>
        </p:xfrm>
        <a:graphic>
          <a:graphicData uri="http://schemas.openxmlformats.org/drawingml/2006/table">
            <a:tbl>
              <a:tblPr firstRow="1" bandRow="1">
                <a:tableStyleId>{5C22544A-7EE6-4342-B048-85BDC9FD1C3A}</a:tableStyleId>
              </a:tblPr>
              <a:tblGrid>
                <a:gridCol w="3517900">
                  <a:extLst>
                    <a:ext uri="{9D8B030D-6E8A-4147-A177-3AD203B41FA5}">
                      <a16:colId xmlns:a16="http://schemas.microsoft.com/office/drawing/2014/main" val="546889231"/>
                    </a:ext>
                  </a:extLst>
                </a:gridCol>
                <a:gridCol w="3517900">
                  <a:extLst>
                    <a:ext uri="{9D8B030D-6E8A-4147-A177-3AD203B41FA5}">
                      <a16:colId xmlns:a16="http://schemas.microsoft.com/office/drawing/2014/main" val="2264930992"/>
                    </a:ext>
                  </a:extLst>
                </a:gridCol>
                <a:gridCol w="3517900">
                  <a:extLst>
                    <a:ext uri="{9D8B030D-6E8A-4147-A177-3AD203B41FA5}">
                      <a16:colId xmlns:a16="http://schemas.microsoft.com/office/drawing/2014/main" val="723179300"/>
                    </a:ext>
                  </a:extLst>
                </a:gridCol>
              </a:tblGrid>
              <a:tr h="370840">
                <a:tc>
                  <a:txBody>
                    <a:bodyPr/>
                    <a:lstStyle/>
                    <a:p>
                      <a:pPr algn="ctr"/>
                      <a:r>
                        <a:rPr lang="en-US" dirty="0"/>
                        <a:t>Progress</a:t>
                      </a:r>
                    </a:p>
                  </a:txBody>
                  <a:tcPr/>
                </a:tc>
                <a:tc>
                  <a:txBody>
                    <a:bodyPr/>
                    <a:lstStyle/>
                    <a:p>
                      <a:pPr algn="ctr"/>
                      <a:r>
                        <a:rPr lang="en-US" dirty="0"/>
                        <a:t>Barriers</a:t>
                      </a:r>
                    </a:p>
                  </a:txBody>
                  <a:tcPr/>
                </a:tc>
                <a:tc>
                  <a:txBody>
                    <a:bodyPr/>
                    <a:lstStyle/>
                    <a:p>
                      <a:pPr algn="ctr"/>
                      <a:r>
                        <a:rPr lang="en-US" dirty="0"/>
                        <a:t>Next Steps</a:t>
                      </a:r>
                    </a:p>
                  </a:txBody>
                  <a:tcPr/>
                </a:tc>
                <a:extLst>
                  <a:ext uri="{0D108BD9-81ED-4DB2-BD59-A6C34878D82A}">
                    <a16:rowId xmlns:a16="http://schemas.microsoft.com/office/drawing/2014/main" val="3681913996"/>
                  </a:ext>
                </a:extLst>
              </a:tr>
              <a:tr h="370840">
                <a:tc>
                  <a:txBody>
                    <a:bodyPr/>
                    <a:lstStyle/>
                    <a:p>
                      <a:pPr marL="285750" indent="-285750">
                        <a:buFont typeface="Arial" panose="020B0604020202020204" pitchFamily="34" charset="0"/>
                        <a:buChar char="•"/>
                      </a:pPr>
                      <a:r>
                        <a:rPr lang="en-US" dirty="0"/>
                        <a:t>Most teachers meet regularly with horizontal planning partners</a:t>
                      </a:r>
                    </a:p>
                    <a:p>
                      <a:pPr marL="285750" indent="-285750">
                        <a:buFont typeface="Arial" panose="020B0604020202020204" pitchFamily="34" charset="0"/>
                        <a:buChar char="•"/>
                      </a:pPr>
                      <a:r>
                        <a:rPr lang="en-US" dirty="0"/>
                        <a:t>Dedicated reading time of 26 minutes a day during SSR three days a week, one day for SEL, and one for math intervention</a:t>
                      </a:r>
                    </a:p>
                    <a:p>
                      <a:pPr marL="285750" indent="-285750">
                        <a:buFont typeface="Arial" panose="020B0604020202020204" pitchFamily="34" charset="0"/>
                        <a:buChar char="•"/>
                      </a:pPr>
                      <a:r>
                        <a:rPr lang="en-US" dirty="0"/>
                        <a:t>Seven sections of Read 180/System 44 are offered</a:t>
                      </a:r>
                    </a:p>
                    <a:p>
                      <a:pPr marL="285750" indent="-285750">
                        <a:buFont typeface="Arial" panose="020B0604020202020204" pitchFamily="34" charset="0"/>
                        <a:buChar char="•"/>
                      </a:pPr>
                      <a:r>
                        <a:rPr lang="en-US" dirty="0"/>
                        <a:t>5 sections of Math APD and 3 sections of Reading APD are offered</a:t>
                      </a:r>
                    </a:p>
                  </a:txBody>
                  <a:tcPr/>
                </a:tc>
                <a:tc>
                  <a:txBody>
                    <a:bodyPr/>
                    <a:lstStyle/>
                    <a:p>
                      <a:pPr marL="285750" indent="-285750">
                        <a:buFont typeface="Arial" panose="020B0604020202020204" pitchFamily="34" charset="0"/>
                        <a:buChar char="•"/>
                      </a:pPr>
                      <a:r>
                        <a:rPr lang="en-US" dirty="0"/>
                        <a:t>Over 20 new-to-Vaughn teachers are continuing to work on integrating</a:t>
                      </a:r>
                    </a:p>
                    <a:p>
                      <a:pPr marL="285750" indent="-285750">
                        <a:buFont typeface="Arial" panose="020B0604020202020204" pitchFamily="34" charset="0"/>
                        <a:buChar char="•"/>
                      </a:pPr>
                      <a:r>
                        <a:rPr lang="en-US" dirty="0"/>
                        <a:t>Some planning partners have not met regularly</a:t>
                      </a:r>
                    </a:p>
                    <a:p>
                      <a:pPr marL="285750" indent="-285750">
                        <a:buFont typeface="Arial" panose="020B0604020202020204" pitchFamily="34" charset="0"/>
                        <a:buChar char="•"/>
                      </a:pPr>
                      <a:r>
                        <a:rPr lang="en-US" dirty="0"/>
                        <a:t>Time for SSR is impacted by need to provide mandated SEL lessons and additional math practice</a:t>
                      </a:r>
                    </a:p>
                    <a:p>
                      <a:pPr marL="285750" indent="-285750">
                        <a:buFont typeface="Arial" panose="020B0604020202020204" pitchFamily="34" charset="0"/>
                        <a:buChar char="•"/>
                      </a:pPr>
                      <a:r>
                        <a:rPr lang="en-US" dirty="0"/>
                        <a:t>A long-term sub was teaching 3 sections of APD for much of the first quarter</a:t>
                      </a:r>
                    </a:p>
                  </a:txBody>
                  <a:tcPr/>
                </a:tc>
                <a:tc>
                  <a:txBody>
                    <a:bodyPr/>
                    <a:lstStyle/>
                    <a:p>
                      <a:pPr marL="285750" indent="-285750">
                        <a:buFont typeface="Arial" panose="020B0604020202020204" pitchFamily="34" charset="0"/>
                        <a:buChar char="•"/>
                      </a:pPr>
                      <a:r>
                        <a:rPr lang="en-US" dirty="0"/>
                        <a:t>Evaluators will join teachers during common planning time</a:t>
                      </a:r>
                    </a:p>
                    <a:p>
                      <a:pPr marL="285750" indent="-285750">
                        <a:buFont typeface="Arial" panose="020B0604020202020204" pitchFamily="34" charset="0"/>
                        <a:buChar char="•"/>
                      </a:pPr>
                      <a:r>
                        <a:rPr lang="en-US" dirty="0"/>
                        <a:t>Department PLCs to be given a standing agenda to drive instructional conversations centered on data</a:t>
                      </a:r>
                    </a:p>
                    <a:p>
                      <a:pPr marL="285750" indent="-285750">
                        <a:buFont typeface="Arial" panose="020B0604020202020204" pitchFamily="34" charset="0"/>
                        <a:buChar char="•"/>
                      </a:pPr>
                      <a:r>
                        <a:rPr lang="en-US" dirty="0"/>
                        <a:t>Academic teams meet weekly with an admin present to discuss student progress.</a:t>
                      </a:r>
                    </a:p>
                  </a:txBody>
                  <a:tcPr/>
                </a:tc>
                <a:extLst>
                  <a:ext uri="{0D108BD9-81ED-4DB2-BD59-A6C34878D82A}">
                    <a16:rowId xmlns:a16="http://schemas.microsoft.com/office/drawing/2014/main" val="2421413930"/>
                  </a:ext>
                </a:extLst>
              </a:tr>
            </a:tbl>
          </a:graphicData>
        </a:graphic>
      </p:graphicFrame>
    </p:spTree>
    <p:extLst>
      <p:ext uri="{BB962C8B-B14F-4D97-AF65-F5344CB8AC3E}">
        <p14:creationId xmlns:p14="http://schemas.microsoft.com/office/powerpoint/2010/main" val="603344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6CF7F-3703-5F4B-AE63-6679695FA19A}"/>
              </a:ext>
            </a:extLst>
          </p:cNvPr>
          <p:cNvSpPr>
            <a:spLocks noGrp="1"/>
          </p:cNvSpPr>
          <p:nvPr>
            <p:ph type="title"/>
          </p:nvPr>
        </p:nvSpPr>
        <p:spPr/>
        <p:txBody>
          <a:bodyPr/>
          <a:lstStyle/>
          <a:p>
            <a:pPr algn="ctr"/>
            <a:r>
              <a:rPr lang="en-US" dirty="0"/>
              <a:t>Curriculum, Instruction, and Assessment</a:t>
            </a:r>
          </a:p>
        </p:txBody>
      </p:sp>
      <p:graphicFrame>
        <p:nvGraphicFramePr>
          <p:cNvPr id="4" name="Content Placeholder 3">
            <a:extLst>
              <a:ext uri="{FF2B5EF4-FFF2-40B4-BE49-F238E27FC236}">
                <a16:creationId xmlns:a16="http://schemas.microsoft.com/office/drawing/2014/main" id="{3DF941E7-220E-2D42-B57D-CCC934A5C217}"/>
              </a:ext>
            </a:extLst>
          </p:cNvPr>
          <p:cNvGraphicFramePr>
            <a:graphicFrameLocks noGrp="1"/>
          </p:cNvGraphicFramePr>
          <p:nvPr>
            <p:ph idx="1"/>
            <p:extLst>
              <p:ext uri="{D42A27DB-BD31-4B8C-83A1-F6EECF244321}">
                <p14:modId xmlns:p14="http://schemas.microsoft.com/office/powerpoint/2010/main" val="833170443"/>
              </p:ext>
            </p:extLst>
          </p:nvPr>
        </p:nvGraphicFramePr>
        <p:xfrm>
          <a:off x="819150" y="2222500"/>
          <a:ext cx="10553700" cy="3479800"/>
        </p:xfrm>
        <a:graphic>
          <a:graphicData uri="http://schemas.openxmlformats.org/drawingml/2006/table">
            <a:tbl>
              <a:tblPr firstRow="1" bandRow="1">
                <a:tableStyleId>{5C22544A-7EE6-4342-B048-85BDC9FD1C3A}</a:tableStyleId>
              </a:tblPr>
              <a:tblGrid>
                <a:gridCol w="3517900">
                  <a:extLst>
                    <a:ext uri="{9D8B030D-6E8A-4147-A177-3AD203B41FA5}">
                      <a16:colId xmlns:a16="http://schemas.microsoft.com/office/drawing/2014/main" val="546889231"/>
                    </a:ext>
                  </a:extLst>
                </a:gridCol>
                <a:gridCol w="3517900">
                  <a:extLst>
                    <a:ext uri="{9D8B030D-6E8A-4147-A177-3AD203B41FA5}">
                      <a16:colId xmlns:a16="http://schemas.microsoft.com/office/drawing/2014/main" val="2264930992"/>
                    </a:ext>
                  </a:extLst>
                </a:gridCol>
                <a:gridCol w="3517900">
                  <a:extLst>
                    <a:ext uri="{9D8B030D-6E8A-4147-A177-3AD203B41FA5}">
                      <a16:colId xmlns:a16="http://schemas.microsoft.com/office/drawing/2014/main" val="723179300"/>
                    </a:ext>
                  </a:extLst>
                </a:gridCol>
              </a:tblGrid>
              <a:tr h="370840">
                <a:tc>
                  <a:txBody>
                    <a:bodyPr/>
                    <a:lstStyle/>
                    <a:p>
                      <a:pPr algn="ctr"/>
                      <a:r>
                        <a:rPr lang="en-US" dirty="0"/>
                        <a:t>Progress</a:t>
                      </a:r>
                    </a:p>
                  </a:txBody>
                  <a:tcPr/>
                </a:tc>
                <a:tc>
                  <a:txBody>
                    <a:bodyPr/>
                    <a:lstStyle/>
                    <a:p>
                      <a:pPr algn="ctr"/>
                      <a:r>
                        <a:rPr lang="en-US" dirty="0"/>
                        <a:t>Barriers</a:t>
                      </a:r>
                    </a:p>
                  </a:txBody>
                  <a:tcPr/>
                </a:tc>
                <a:tc>
                  <a:txBody>
                    <a:bodyPr/>
                    <a:lstStyle/>
                    <a:p>
                      <a:pPr algn="ctr"/>
                      <a:r>
                        <a:rPr lang="en-US" dirty="0"/>
                        <a:t>Next Steps</a:t>
                      </a:r>
                    </a:p>
                  </a:txBody>
                  <a:tcPr/>
                </a:tc>
                <a:extLst>
                  <a:ext uri="{0D108BD9-81ED-4DB2-BD59-A6C34878D82A}">
                    <a16:rowId xmlns:a16="http://schemas.microsoft.com/office/drawing/2014/main" val="3681913996"/>
                  </a:ext>
                </a:extLst>
              </a:tr>
              <a:tr h="370840">
                <a:tc>
                  <a:txBody>
                    <a:bodyPr/>
                    <a:lstStyle/>
                    <a:p>
                      <a:pPr marL="285750" indent="-285750">
                        <a:buFont typeface="Arial" panose="020B0604020202020204" pitchFamily="34" charset="0"/>
                        <a:buChar char="•"/>
                      </a:pPr>
                      <a:r>
                        <a:rPr lang="en-US" dirty="0"/>
                        <a:t>MAP data used by teachers after testing completed in Team meetings</a:t>
                      </a:r>
                    </a:p>
                    <a:p>
                      <a:pPr marL="285750" indent="-285750">
                        <a:buFont typeface="Arial" panose="020B0604020202020204" pitchFamily="34" charset="0"/>
                        <a:buChar char="•"/>
                      </a:pPr>
                      <a:r>
                        <a:rPr lang="en-US" dirty="0" err="1"/>
                        <a:t>Dreambox</a:t>
                      </a:r>
                      <a:r>
                        <a:rPr lang="en-US" dirty="0"/>
                        <a:t> used in math APD classes and schoolwide one day a week during SSR</a:t>
                      </a:r>
                    </a:p>
                    <a:p>
                      <a:pPr marL="285750" indent="-285750">
                        <a:buFont typeface="Arial" panose="020B0604020202020204" pitchFamily="34" charset="0"/>
                        <a:buChar char="•"/>
                      </a:pPr>
                      <a:r>
                        <a:rPr lang="en-US" dirty="0"/>
                        <a:t>21</a:t>
                      </a:r>
                      <a:r>
                        <a:rPr lang="en-US" baseline="30000" dirty="0"/>
                        <a:t>st</a:t>
                      </a:r>
                      <a:r>
                        <a:rPr lang="en-US" dirty="0"/>
                        <a:t> CCLC is offered after school four days a week</a:t>
                      </a:r>
                    </a:p>
                  </a:txBody>
                  <a:tcPr/>
                </a:tc>
                <a:tc>
                  <a:txBody>
                    <a:bodyPr/>
                    <a:lstStyle/>
                    <a:p>
                      <a:pPr marL="285750" indent="-285750">
                        <a:buFont typeface="Arial" panose="020B0604020202020204" pitchFamily="34" charset="0"/>
                        <a:buChar char="•"/>
                      </a:pPr>
                      <a:r>
                        <a:rPr lang="en-US" dirty="0"/>
                        <a:t>Loss of interventionist impacted use of data, but a replacement has been hired</a:t>
                      </a:r>
                    </a:p>
                    <a:p>
                      <a:pPr marL="285750" indent="-285750">
                        <a:buFont typeface="Arial" panose="020B0604020202020204" pitchFamily="34" charset="0"/>
                        <a:buChar char="•"/>
                      </a:pPr>
                      <a:r>
                        <a:rPr lang="en-US" dirty="0"/>
                        <a:t>Sign-ups for 21</a:t>
                      </a:r>
                      <a:r>
                        <a:rPr lang="en-US" baseline="30000" dirty="0"/>
                        <a:t>st</a:t>
                      </a:r>
                      <a:r>
                        <a:rPr lang="en-US" dirty="0"/>
                        <a:t> CCLC was slow to start, but is gaining momentum</a:t>
                      </a:r>
                    </a:p>
                  </a:txBody>
                  <a:tcPr/>
                </a:tc>
                <a:tc>
                  <a:txBody>
                    <a:bodyPr/>
                    <a:lstStyle/>
                    <a:p>
                      <a:pPr marL="285750" indent="-285750">
                        <a:buFont typeface="Arial" panose="020B0604020202020204" pitchFamily="34" charset="0"/>
                        <a:buChar char="•"/>
                      </a:pPr>
                      <a:r>
                        <a:rPr lang="en-US" dirty="0"/>
                        <a:t>Teachers will be trained on use of </a:t>
                      </a:r>
                      <a:r>
                        <a:rPr lang="en-US" dirty="0" err="1"/>
                        <a:t>ELLevation</a:t>
                      </a:r>
                      <a:r>
                        <a:rPr lang="en-US" dirty="0"/>
                        <a:t> on November 6. </a:t>
                      </a:r>
                    </a:p>
                    <a:p>
                      <a:pPr marL="285750" indent="-285750">
                        <a:buFont typeface="Arial" panose="020B0604020202020204" pitchFamily="34" charset="0"/>
                        <a:buChar char="•"/>
                      </a:pPr>
                      <a:r>
                        <a:rPr lang="en-US" dirty="0"/>
                        <a:t>Interventionist will work with teachers on use of data to drive instruction.</a:t>
                      </a:r>
                    </a:p>
                    <a:p>
                      <a:pPr marL="285750" indent="-285750">
                        <a:buFont typeface="Arial" panose="020B0604020202020204" pitchFamily="34" charset="0"/>
                        <a:buChar char="•"/>
                      </a:pPr>
                      <a:r>
                        <a:rPr lang="en-US" dirty="0"/>
                        <a:t>21</a:t>
                      </a:r>
                      <a:r>
                        <a:rPr lang="en-US" baseline="30000" dirty="0"/>
                        <a:t>st</a:t>
                      </a:r>
                      <a:r>
                        <a:rPr lang="en-US" dirty="0"/>
                        <a:t> CCLC coordinator will continue to build the program through partnerships with UNR in robotics</a:t>
                      </a:r>
                    </a:p>
                  </a:txBody>
                  <a:tcPr/>
                </a:tc>
                <a:extLst>
                  <a:ext uri="{0D108BD9-81ED-4DB2-BD59-A6C34878D82A}">
                    <a16:rowId xmlns:a16="http://schemas.microsoft.com/office/drawing/2014/main" val="2421413930"/>
                  </a:ext>
                </a:extLst>
              </a:tr>
            </a:tbl>
          </a:graphicData>
        </a:graphic>
      </p:graphicFrame>
    </p:spTree>
    <p:extLst>
      <p:ext uri="{BB962C8B-B14F-4D97-AF65-F5344CB8AC3E}">
        <p14:creationId xmlns:p14="http://schemas.microsoft.com/office/powerpoint/2010/main" val="24397337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89E0A63BB0E84AB54316473DC34011" ma:contentTypeVersion="31" ma:contentTypeDescription="Create a new document." ma:contentTypeScope="" ma:versionID="1036ca9703044d059f74c4792528ee4b">
  <xsd:schema xmlns:xsd="http://www.w3.org/2001/XMLSchema" xmlns:xs="http://www.w3.org/2001/XMLSchema" xmlns:p="http://schemas.microsoft.com/office/2006/metadata/properties" xmlns:ns1="http://schemas.microsoft.com/sharepoint/v3" xmlns:ns3="dadc7a30-b6ec-44db-a9f8-5a787d5c6c2e" xmlns:ns4="61a0d04f-2e06-4689-8dca-9124186b52ba" targetNamespace="http://schemas.microsoft.com/office/2006/metadata/properties" ma:root="true" ma:fieldsID="9560e98a02c330d53b8648877979a5a6" ns1:_="" ns3:_="" ns4:_="">
    <xsd:import namespace="http://schemas.microsoft.com/sharepoint/v3"/>
    <xsd:import namespace="dadc7a30-b6ec-44db-a9f8-5a787d5c6c2e"/>
    <xsd:import namespace="61a0d04f-2e06-4689-8dca-9124186b52ba"/>
    <xsd:element name="properties">
      <xsd:complexType>
        <xsd:sequence>
          <xsd:element name="documentManagement">
            <xsd:complexType>
              <xsd:all>
                <xsd:element ref="ns3:SharedWithUsers" minOccurs="0"/>
                <xsd:element ref="ns1:IMAddress" minOccurs="0"/>
                <xsd:element ref="ns3:SharingHintHash" minOccurs="0"/>
                <xsd:element ref="ns3:SharedWithDetails" minOccurs="0"/>
                <xsd:element ref="ns3:LastSharedByTime" minOccurs="0"/>
                <xsd:element ref="ns3:LastSharedByUser" minOccurs="0"/>
                <xsd:element ref="ns4:NotebookType" minOccurs="0"/>
                <xsd:element ref="ns4:FolderType" minOccurs="0"/>
                <xsd:element ref="ns4:Owner" minOccurs="0"/>
                <xsd:element ref="ns4:DefaultSectionNames" minOccurs="0"/>
                <xsd:element ref="ns4:Templates" minOccurs="0"/>
                <xsd:element ref="ns4:CultureName"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IMAddress" ma:index="9" nillable="true" ma:displayName="IM Address" ma:internalName="IMAddress">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adc7a30-b6ec-44db-a9f8-5a787d5c6c2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0" nillable="true" ma:displayName="Sharing Hint Hash" ma:internalName="SharingHintHash" ma:readOnly="true">
      <xsd:simpleType>
        <xsd:restriction base="dms:Text"/>
      </xsd:simpleType>
    </xsd:element>
    <xsd:element name="SharedWithDetails" ma:index="11" nillable="true" ma:displayName="Shared With Details" ma:internalName="SharedWithDetails"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element name="LastSharedByUser" ma:index="13" nillable="true" ma:displayName="Last Shared By User" ma:description="" ma:internalName="LastSharedByUse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1a0d04f-2e06-4689-8dca-9124186b52ba" elementFormDefault="qualified">
    <xsd:import namespace="http://schemas.microsoft.com/office/2006/documentManagement/types"/>
    <xsd:import namespace="http://schemas.microsoft.com/office/infopath/2007/PartnerControls"/>
    <xsd:element name="NotebookType" ma:index="14" nillable="true" ma:displayName="Notebook Type" ma:internalName="NotebookType">
      <xsd:simpleType>
        <xsd:restriction base="dms:Text"/>
      </xsd:simpleType>
    </xsd:element>
    <xsd:element name="FolderType" ma:index="15" nillable="true" ma:displayName="Folder Type" ma:internalName="FolderType">
      <xsd:simpleType>
        <xsd:restriction base="dms:Text"/>
      </xsd:simpleType>
    </xsd:element>
    <xsd:element name="Owner" ma:index="16"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7" nillable="true" ma:displayName="Default Section Names" ma:internalName="DefaultSectionNames">
      <xsd:simpleType>
        <xsd:restriction base="dms:Note">
          <xsd:maxLength value="255"/>
        </xsd:restriction>
      </xsd:simpleType>
    </xsd:element>
    <xsd:element name="Templates" ma:index="18" nillable="true" ma:displayName="Templates" ma:internalName="Templates">
      <xsd:simpleType>
        <xsd:restriction base="dms:Note">
          <xsd:maxLength value="255"/>
        </xsd:restriction>
      </xsd:simpleType>
    </xsd:element>
    <xsd:element name="CultureName" ma:index="19" nillable="true" ma:displayName="Culture Name" ma:internalName="CultureName">
      <xsd:simpleType>
        <xsd:restriction base="dms:Text"/>
      </xsd:simpleType>
    </xsd:element>
    <xsd:element name="AppVersion" ma:index="20" nillable="true" ma:displayName="App Version" ma:internalName="AppVersion">
      <xsd:simpleType>
        <xsd:restriction base="dms:Text"/>
      </xsd:simpleType>
    </xsd:element>
    <xsd:element name="Teachers" ma:index="21"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2"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3"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4" nillable="true" ma:displayName="Invited Teachers" ma:internalName="Invited_Teachers">
      <xsd:simpleType>
        <xsd:restriction base="dms:Note">
          <xsd:maxLength value="255"/>
        </xsd:restriction>
      </xsd:simpleType>
    </xsd:element>
    <xsd:element name="Invited_Students" ma:index="25" nillable="true" ma:displayName="Invited Students" ma:internalName="Invited_Students">
      <xsd:simpleType>
        <xsd:restriction base="dms:Note">
          <xsd:maxLength value="255"/>
        </xsd:restriction>
      </xsd:simpleType>
    </xsd:element>
    <xsd:element name="Self_Registration_Enabled" ma:index="26" nillable="true" ma:displayName="Self Registration Enabled" ma:internalName="Self_Registration_Enabled">
      <xsd:simpleType>
        <xsd:restriction base="dms:Boolean"/>
      </xsd:simpleType>
    </xsd:element>
    <xsd:element name="Has_Teacher_Only_SectionGroup" ma:index="27" nillable="true" ma:displayName="Has Teacher Only SectionGroup" ma:internalName="Has_Teacher_Only_SectionGroup">
      <xsd:simpleType>
        <xsd:restriction base="dms:Boolean"/>
      </xsd:simpleType>
    </xsd:element>
    <xsd:element name="Is_Collaboration_Space_Locked" ma:index="28" nillable="true" ma:displayName="Is Collaboration Space Locked" ma:internalName="Is_Collaboration_Space_Locked">
      <xsd:simpleType>
        <xsd:restriction base="dms:Boolean"/>
      </xsd:simpleType>
    </xsd:element>
    <xsd:element name="MediaServiceMetadata" ma:index="29" nillable="true" ma:displayName="MediaServiceMetadata" ma:description="" ma:hidden="true" ma:internalName="MediaServiceMetadata" ma:readOnly="true">
      <xsd:simpleType>
        <xsd:restriction base="dms:Note"/>
      </xsd:simpleType>
    </xsd:element>
    <xsd:element name="MediaServiceFastMetadata" ma:index="30" nillable="true" ma:displayName="MediaServiceFastMetadata" ma:description=""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MediaServiceAutoTags" ma:internalName="MediaServiceAutoTags" ma:readOnly="true">
      <xsd:simpleType>
        <xsd:restriction base="dms:Text"/>
      </xsd:simpleType>
    </xsd:element>
    <xsd:element name="MediaServiceLocation" ma:index="33" nillable="true" ma:displayName="MediaServiceLocation" ma:internalName="MediaServiceLocation" ma:readOnly="true">
      <xsd:simpleType>
        <xsd:restriction base="dms:Text"/>
      </xsd:simpleType>
    </xsd:element>
    <xsd:element name="MediaServiceOCR" ma:index="34" nillable="true" ma:displayName="MediaServiceOCR" ma:internalName="MediaServiceOCR" ma:readOnly="true">
      <xsd:simpleType>
        <xsd:restriction base="dms:Note">
          <xsd:maxLength value="255"/>
        </xsd:restriction>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ServiceGenerationTime" ma:index="36" nillable="true" ma:displayName="MediaServiceGenerationTime" ma:hidden="true" ma:internalName="MediaServiceGenerationTime" ma:readOnly="true">
      <xsd:simpleType>
        <xsd:restriction base="dms:Text"/>
      </xsd:simpleType>
    </xsd:element>
    <xsd:element name="MediaServiceAutoKeyPoints" ma:index="37" nillable="true" ma:displayName="MediaServiceAutoKeyPoints" ma:hidden="true" ma:internalName="MediaServiceAutoKeyPoints" ma:readOnly="true">
      <xsd:simpleType>
        <xsd:restriction base="dms:Note"/>
      </xsd:simpleType>
    </xsd:element>
    <xsd:element name="MediaServiceKeyPoints" ma:index="38"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ultureName xmlns="61a0d04f-2e06-4689-8dca-9124186b52ba" xsi:nil="true"/>
    <Students xmlns="61a0d04f-2e06-4689-8dca-9124186b52ba">
      <UserInfo>
        <DisplayName/>
        <AccountId xsi:nil="true"/>
        <AccountType/>
      </UserInfo>
    </Students>
    <Self_Registration_Enabled xmlns="61a0d04f-2e06-4689-8dca-9124186b52ba" xsi:nil="true"/>
    <AppVersion xmlns="61a0d04f-2e06-4689-8dca-9124186b52ba" xsi:nil="true"/>
    <Invited_Teachers xmlns="61a0d04f-2e06-4689-8dca-9124186b52ba" xsi:nil="true"/>
    <NotebookType xmlns="61a0d04f-2e06-4689-8dca-9124186b52ba" xsi:nil="true"/>
    <FolderType xmlns="61a0d04f-2e06-4689-8dca-9124186b52ba" xsi:nil="true"/>
    <Has_Teacher_Only_SectionGroup xmlns="61a0d04f-2e06-4689-8dca-9124186b52ba" xsi:nil="true"/>
    <DefaultSectionNames xmlns="61a0d04f-2e06-4689-8dca-9124186b52ba" xsi:nil="true"/>
    <IMAddress xmlns="http://schemas.microsoft.com/sharepoint/v3" xsi:nil="true"/>
    <Owner xmlns="61a0d04f-2e06-4689-8dca-9124186b52ba">
      <UserInfo>
        <DisplayName/>
        <AccountId xsi:nil="true"/>
        <AccountType/>
      </UserInfo>
    </Owner>
    <Is_Collaboration_Space_Locked xmlns="61a0d04f-2e06-4689-8dca-9124186b52ba" xsi:nil="true"/>
    <Invited_Students xmlns="61a0d04f-2e06-4689-8dca-9124186b52ba" xsi:nil="true"/>
    <Templates xmlns="61a0d04f-2e06-4689-8dca-9124186b52ba" xsi:nil="true"/>
    <Teachers xmlns="61a0d04f-2e06-4689-8dca-9124186b52ba">
      <UserInfo>
        <DisplayName/>
        <AccountId xsi:nil="true"/>
        <AccountType/>
      </UserInfo>
    </Teachers>
    <Student_Groups xmlns="61a0d04f-2e06-4689-8dca-9124186b52ba">
      <UserInfo>
        <DisplayName/>
        <AccountId xsi:nil="true"/>
        <AccountType/>
      </UserInfo>
    </Student_Groups>
  </documentManagement>
</p:properties>
</file>

<file path=customXml/itemProps1.xml><?xml version="1.0" encoding="utf-8"?>
<ds:datastoreItem xmlns:ds="http://schemas.openxmlformats.org/officeDocument/2006/customXml" ds:itemID="{F0EC5979-630B-45F2-A088-B263E4FB0C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adc7a30-b6ec-44db-a9f8-5a787d5c6c2e"/>
    <ds:schemaRef ds:uri="61a0d04f-2e06-4689-8dca-9124186b52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18F477C-24C6-4E44-89B4-77407A5A1DAD}">
  <ds:schemaRefs>
    <ds:schemaRef ds:uri="http://schemas.microsoft.com/sharepoint/v3/contenttype/forms"/>
  </ds:schemaRefs>
</ds:datastoreItem>
</file>

<file path=customXml/itemProps3.xml><?xml version="1.0" encoding="utf-8"?>
<ds:datastoreItem xmlns:ds="http://schemas.openxmlformats.org/officeDocument/2006/customXml" ds:itemID="{7E584BF3-9EEB-4BD6-8216-7A4A6F40B434}">
  <ds:schemaRefs>
    <ds:schemaRef ds:uri="http://purl.org/dc/elements/1.1/"/>
    <ds:schemaRef ds:uri="http://schemas.microsoft.com/office/2006/documentManagement/types"/>
    <ds:schemaRef ds:uri="61a0d04f-2e06-4689-8dca-9124186b52ba"/>
    <ds:schemaRef ds:uri="http://schemas.microsoft.com/sharepoint/v3"/>
    <ds:schemaRef ds:uri="http://purl.org/dc/terms/"/>
    <ds:schemaRef ds:uri="http://purl.org/dc/dcmitype/"/>
    <ds:schemaRef ds:uri="http://schemas.microsoft.com/office/infopath/2007/PartnerControls"/>
    <ds:schemaRef ds:uri="http://schemas.microsoft.com/office/2006/metadata/properties"/>
    <ds:schemaRef ds:uri="http://schemas.openxmlformats.org/package/2006/metadata/core-properties"/>
    <ds:schemaRef ds:uri="dadc7a30-b6ec-44db-a9f8-5a787d5c6c2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Quotable</Template>
  <TotalTime>7322</TotalTime>
  <Words>722</Words>
  <Application>Microsoft Office PowerPoint</Application>
  <PresentationFormat>Widescreen</PresentationFormat>
  <Paragraphs>62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2</vt:lpstr>
      <vt:lpstr>Quotable</vt:lpstr>
      <vt:lpstr>Vaughn SPP Progress Update #2</vt:lpstr>
      <vt:lpstr>Current progress of SPP</vt:lpstr>
      <vt:lpstr>Professional Development</vt:lpstr>
      <vt:lpstr>Family Engagement</vt:lpstr>
      <vt:lpstr>Family Engagement</vt:lpstr>
      <vt:lpstr>Curriculum, Instruction, and Assessment</vt:lpstr>
      <vt:lpstr>Curriculum, Instruction, and Assessment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Vaughn SPP Progress Update #2</dc:title>
  <dc:creator>Roybal, Victoria</dc:creator>
  <cp:lastModifiedBy>Roybal, Victoria</cp:lastModifiedBy>
  <cp:revision>9</cp:revision>
  <dcterms:created xsi:type="dcterms:W3CDTF">2019-10-24T19:46:45Z</dcterms:created>
  <dcterms:modified xsi:type="dcterms:W3CDTF">2019-10-30T22:06:02Z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0x0101006089E0A63BB0E84AB54316473DC34011</vt:lpwstr>
  </property>
</Properties>
</file>